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931920" cy="6858000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035040"/>
            <a:ext cx="3931920" cy="822960"/>
          </a:xfrm>
          <a:prstGeom prst="rect">
            <a:avLst/>
          </a:prstGeom>
          <a:solidFill>
            <a:srgbClr val="99CC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Vertical_LOGO-Action_Multisectorielle_pour_la_Solidarite_et_le_Developpem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731520"/>
            <a:ext cx="1648831" cy="10058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80560" y="1097280"/>
            <a:ext cx="6766560" cy="32004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300" b="1">
                <a:solidFill>
                  <a:srgbClr val="0099CC"/>
                </a:solidFill>
                <a:latin typeface="Arial"/>
              </a:defRPr>
            </a:pPr>
            <a:r>
              <a:t>MODÈLE DE PRÉSENTATION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34840" y="1600200"/>
            <a:ext cx="6858000" cy="10972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4400" b="1">
                <a:solidFill>
                  <a:srgbClr val="0E3042"/>
                </a:solidFill>
                <a:latin typeface="Arial"/>
              </a:defRPr>
            </a:pPr>
            <a:r>
              <a:t>Titre de la présentation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80560" y="2743200"/>
            <a:ext cx="6492240" cy="4572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2000" b="0">
                <a:solidFill>
                  <a:srgbClr val="566E7A"/>
                </a:solidFill>
                <a:latin typeface="Arial"/>
              </a:defRPr>
            </a:pPr>
            <a:r>
              <a:t>Sous-titre, activité ou projet à renseigner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80560" y="3703320"/>
            <a:ext cx="5943600" cy="32004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400" b="0">
                <a:solidFill>
                  <a:srgbClr val="142630"/>
                </a:solidFill>
                <a:latin typeface="Arial"/>
              </a:defRPr>
            </a:pPr>
            <a:r>
              <a:t>Lieu · Date · Direction / Projet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80560" y="4251960"/>
            <a:ext cx="3108960" cy="292608"/>
          </a:xfrm>
          <a:prstGeom prst="roundRect">
            <a:avLst/>
          </a:prstGeom>
          <a:solidFill>
            <a:srgbClr val="99CC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FFFFFF"/>
                </a:solidFill>
                <a:latin typeface="Arial"/>
              </a:defRPr>
            </a:pPr>
            <a:r>
              <a:t>Présentation institutionnelle AMSODE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629400"/>
            <a:ext cx="12191695" cy="54864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4000" y="6629400"/>
            <a:ext cx="3047695" cy="54864"/>
          </a:xfrm>
          <a:prstGeom prst="rect">
            <a:avLst/>
          </a:prstGeom>
          <a:solidFill>
            <a:srgbClr val="99CC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2920" y="6446520"/>
            <a:ext cx="6400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66E7A"/>
                </a:solidFill>
                <a:latin typeface="Arial"/>
              </a:defRPr>
            </a:pPr>
            <a:r>
              <a:t>AMSODE · Action Multisectorielle pour la Solidarité et le Développement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6424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566E7A"/>
                </a:solidFill>
                <a:latin typeface="Arial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rizontal_LOGO-Action_Multisectorielle_pour_la_Solidarite_et_le_Developpem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28600"/>
            <a:ext cx="1276516" cy="4114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868680"/>
            <a:ext cx="10607040" cy="6858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3400" b="1">
                <a:solidFill>
                  <a:srgbClr val="0E3042"/>
                </a:solidFill>
                <a:latin typeface="Arial"/>
              </a:defRPr>
            </a:pPr>
            <a:r>
              <a:t>Sommaire de la présentation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600200"/>
            <a:ext cx="9875520" cy="54864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500" b="0">
                <a:solidFill>
                  <a:srgbClr val="566E7A"/>
                </a:solidFill>
                <a:latin typeface="Arial"/>
              </a:defRPr>
            </a:pPr>
            <a:r>
              <a:t>Adapter les rubriques selon la réunion, l’atelier ou le rapport présenté.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331720"/>
            <a:ext cx="10698480" cy="566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2450591"/>
            <a:ext cx="59436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600" b="1">
                <a:solidFill>
                  <a:srgbClr val="0099CC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37360" y="2441448"/>
            <a:ext cx="868680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800" b="1">
                <a:solidFill>
                  <a:srgbClr val="0E3042"/>
                </a:solidFill>
                <a:latin typeface="Arial"/>
              </a:defRPr>
            </a:pPr>
            <a:r>
              <a:t>Contexte et objectif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3154679"/>
            <a:ext cx="10698480" cy="566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3273551"/>
            <a:ext cx="59436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600" b="1">
                <a:solidFill>
                  <a:srgbClr val="0099CC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37360" y="3264408"/>
            <a:ext cx="868680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800" b="1">
                <a:solidFill>
                  <a:srgbClr val="0E3042"/>
                </a:solidFill>
                <a:latin typeface="Arial"/>
              </a:defRPr>
            </a:pPr>
            <a:r>
              <a:t>Approche AMSODE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98480" cy="566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4096511"/>
            <a:ext cx="59436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600" b="1">
                <a:solidFill>
                  <a:srgbClr val="0099CC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37360" y="4087368"/>
            <a:ext cx="868680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800" b="1">
                <a:solidFill>
                  <a:srgbClr val="0E3042"/>
                </a:solidFill>
                <a:latin typeface="Arial"/>
              </a:defRPr>
            </a:pPr>
            <a:r>
              <a:t>Résultats clés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800600"/>
            <a:ext cx="10698480" cy="566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05840" y="4919472"/>
            <a:ext cx="59436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600" b="1">
                <a:solidFill>
                  <a:srgbClr val="0099CC"/>
                </a:solidFill>
                <a:latin typeface="Arial"/>
              </a:defRPr>
            </a:pPr>
            <a: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37360" y="4910328"/>
            <a:ext cx="868680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800" b="1">
                <a:solidFill>
                  <a:srgbClr val="0E3042"/>
                </a:solidFill>
                <a:latin typeface="Arial"/>
              </a:defRPr>
            </a:pPr>
            <a:r>
              <a:t>Perspectives et décisions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629400"/>
            <a:ext cx="12191695" cy="54864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144000" y="6629400"/>
            <a:ext cx="3047695" cy="54864"/>
          </a:xfrm>
          <a:prstGeom prst="rect">
            <a:avLst/>
          </a:prstGeom>
          <a:solidFill>
            <a:srgbClr val="99CC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02920" y="6446520"/>
            <a:ext cx="6400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66E7A"/>
                </a:solidFill>
                <a:latin typeface="Arial"/>
              </a:defRPr>
            </a:pPr>
            <a:r>
              <a:t>AMSODE · Action Multisectorielle pour la Solidarité et le Développement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6424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566E7A"/>
                </a:solidFill>
                <a:latin typeface="Arial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99CC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Vertical_LOGO-Action_Multisectorielle_pour_la_Solidarite_et_le_Developpem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594360"/>
            <a:ext cx="1229128" cy="7498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2057400"/>
            <a:ext cx="2743200" cy="32004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500" b="1">
                <a:solidFill>
                  <a:srgbClr val="0099CC"/>
                </a:solidFill>
                <a:latin typeface="Arial"/>
              </a:defRPr>
            </a:pPr>
            <a:r>
              <a:t>SECTION 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2560320"/>
            <a:ext cx="9875520" cy="77724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4000" b="1">
                <a:solidFill>
                  <a:srgbClr val="0E3042"/>
                </a:solidFill>
                <a:latin typeface="Arial"/>
              </a:defRPr>
            </a:pPr>
            <a:r>
              <a:t>Contexte et objectif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520440"/>
            <a:ext cx="7498079" cy="4572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700" b="0">
                <a:solidFill>
                  <a:srgbClr val="566E7A"/>
                </a:solidFill>
                <a:latin typeface="Arial"/>
              </a:defRPr>
            </a:pPr>
            <a:r>
              <a:t>Une page séparatrice pour structurer la présentation et faciliter la lecture.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629400"/>
            <a:ext cx="12191695" cy="54864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144000" y="6629400"/>
            <a:ext cx="3047695" cy="54864"/>
          </a:xfrm>
          <a:prstGeom prst="rect">
            <a:avLst/>
          </a:prstGeom>
          <a:solidFill>
            <a:srgbClr val="99CC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6446520"/>
            <a:ext cx="6400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66E7A"/>
                </a:solidFill>
                <a:latin typeface="Arial"/>
              </a:defRPr>
            </a:pPr>
            <a:r>
              <a:t>AMSODE · Action Multisectorielle pour la Solidarité et le Développement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424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566E7A"/>
                </a:solidFill>
                <a:latin typeface="Arial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rizontal_LOGO-Action_Multisectorielle_pour_la_Solidarite_et_le_Developpem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28600"/>
            <a:ext cx="1276516" cy="4114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868680"/>
            <a:ext cx="10607040" cy="6858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3400" b="1">
                <a:solidFill>
                  <a:srgbClr val="0E3042"/>
                </a:solidFill>
                <a:latin typeface="Arial"/>
              </a:defRPr>
            </a:pPr>
            <a:r>
              <a:t>Contexte de l’intervention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600200"/>
            <a:ext cx="9875520" cy="54864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500" b="0">
                <a:solidFill>
                  <a:srgbClr val="566E7A"/>
                </a:solidFill>
                <a:latin typeface="Arial"/>
              </a:defRPr>
            </a:pPr>
            <a:r>
              <a:t>Présenter brièvement la situation, les besoins identifiés et les parties prenantes.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37960" y="2057400"/>
            <a:ext cx="4892040" cy="3429000"/>
          </a:xfrm>
          <a:prstGeom prst="roundRect">
            <a:avLst/>
          </a:prstGeom>
          <a:solidFill>
            <a:srgbClr val="EBF5F9"/>
          </a:solidFill>
          <a:ln w="12700">
            <a:solidFill>
              <a:srgbClr val="BED8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ight Triangle 5"/>
          <p:cNvSpPr/>
          <p:nvPr/>
        </p:nvSpPr>
        <p:spPr>
          <a:xfrm>
            <a:off x="10424160" y="2057400"/>
            <a:ext cx="1005840" cy="1005840"/>
          </a:xfrm>
          <a:prstGeom prst="rtTriangle">
            <a:avLst/>
          </a:prstGeom>
          <a:solidFill>
            <a:srgbClr val="99CC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12280" y="3607308"/>
            <a:ext cx="4343400" cy="36576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defRPr sz="1300" b="0">
                <a:solidFill>
                  <a:srgbClr val="566E7A"/>
                </a:solidFill>
                <a:latin typeface="Arial"/>
              </a:defRPr>
            </a:pPr>
            <a:r>
              <a:t>Zone photo à remplacer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057400"/>
            <a:ext cx="1143000" cy="292608"/>
          </a:xfrm>
          <a:prstGeom prst="roundRect">
            <a:avLst/>
          </a:prstGeom>
          <a:solidFill>
            <a:srgbClr val="0099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FFFFFF"/>
                </a:solidFill>
                <a:latin typeface="Arial"/>
              </a:defRPr>
            </a:pPr>
            <a:r>
              <a:t>Contexte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06040"/>
            <a:ext cx="5349240" cy="210312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42630"/>
                </a:solidFill>
                <a:latin typeface="Arial"/>
              </a:defRPr>
            </a:pPr>
            <a:r>
              <a:t>Besoin prioritaire ou enjeu observé sur le terrain.</a:t>
            </a:r>
          </a:p>
          <a:p>
            <a:pPr>
              <a:spcAft>
                <a:spcPts val="800"/>
              </a:spcAft>
              <a:defRPr sz="1800">
                <a:solidFill>
                  <a:srgbClr val="142630"/>
                </a:solidFill>
                <a:latin typeface="Arial"/>
              </a:defRPr>
            </a:pPr>
            <a:r>
              <a:t>Zone géographique, communauté ou groupe concerné.</a:t>
            </a:r>
          </a:p>
          <a:p>
            <a:pPr>
              <a:spcAft>
                <a:spcPts val="800"/>
              </a:spcAft>
              <a:defRPr sz="1800">
                <a:solidFill>
                  <a:srgbClr val="142630"/>
                </a:solidFill>
                <a:latin typeface="Arial"/>
              </a:defRPr>
            </a:pPr>
            <a:r>
              <a:t>Réponse attendue et rôle d’AMSODE dans l’action.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5138928"/>
            <a:ext cx="5349240" cy="640080"/>
          </a:xfrm>
          <a:prstGeom prst="roundRect">
            <a:avLst/>
          </a:prstGeom>
          <a:solidFill>
            <a:srgbClr val="EFF8E7"/>
          </a:solidFill>
          <a:ln w="10160">
            <a:solidFill>
              <a:srgbClr val="DCE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24128" y="5321808"/>
            <a:ext cx="480060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400" b="1">
                <a:solidFill>
                  <a:srgbClr val="0E3042"/>
                </a:solidFill>
                <a:latin typeface="Arial"/>
              </a:defRPr>
            </a:pPr>
            <a:r>
              <a:t>Message clé : formuler une idée principale en une phrase courte.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629400"/>
            <a:ext cx="12191695" cy="54864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144000" y="6629400"/>
            <a:ext cx="3047695" cy="54864"/>
          </a:xfrm>
          <a:prstGeom prst="rect">
            <a:avLst/>
          </a:prstGeom>
          <a:solidFill>
            <a:srgbClr val="99CC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2920" y="6446520"/>
            <a:ext cx="6400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66E7A"/>
                </a:solidFill>
                <a:latin typeface="Arial"/>
              </a:defRPr>
            </a:pPr>
            <a:r>
              <a:t>AMSODE · Action Multisectorielle pour la Solidarité et le Développement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566E7A"/>
                </a:solidFill>
                <a:latin typeface="Arial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rizontal_LOGO-Action_Multisectorielle_pour_la_Solidarite_et_le_Developpem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28600"/>
            <a:ext cx="1276516" cy="4114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868680"/>
            <a:ext cx="10607040" cy="6858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3400" b="1">
                <a:solidFill>
                  <a:srgbClr val="0E3042"/>
                </a:solidFill>
                <a:latin typeface="Arial"/>
              </a:defRPr>
            </a:pPr>
            <a:r>
              <a:t>Résultats clés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600200"/>
            <a:ext cx="9875520" cy="54864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500" b="0">
                <a:solidFill>
                  <a:srgbClr val="566E7A"/>
                </a:solidFill>
                <a:latin typeface="Arial"/>
              </a:defRPr>
            </a:pPr>
            <a:r>
              <a:t>Remplacer les chiffres par des données validées avant diffusion.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331720"/>
            <a:ext cx="3246120" cy="20116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2697480"/>
            <a:ext cx="2697480" cy="54864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defRPr sz="3600" b="1">
                <a:solidFill>
                  <a:srgbClr val="0099CC"/>
                </a:solidFill>
                <a:latin typeface="Arial"/>
              </a:defRPr>
            </a:pPr>
            <a:r>
              <a:t>2 000+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" y="3520440"/>
            <a:ext cx="2560320" cy="54864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defRPr sz="1500" b="0">
                <a:solidFill>
                  <a:srgbClr val="566E7A"/>
                </a:solidFill>
                <a:latin typeface="Arial"/>
              </a:defRPr>
            </a:pPr>
            <a:r>
              <a:t>personnes accompagnées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0" y="2331720"/>
            <a:ext cx="3246120" cy="20116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46320" y="2697480"/>
            <a:ext cx="2697480" cy="54864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defRPr sz="3600" b="1">
                <a:solidFill>
                  <a:srgbClr val="99CC33"/>
                </a:solidFill>
                <a:latin typeface="Arial"/>
              </a:defRPr>
            </a:pPr>
            <a:r>
              <a:t>07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19472" y="3520440"/>
            <a:ext cx="2560320" cy="54864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defRPr sz="1500" b="0">
                <a:solidFill>
                  <a:srgbClr val="566E7A"/>
                </a:solidFill>
                <a:latin typeface="Arial"/>
              </a:defRPr>
            </a:pPr>
            <a:r>
              <a:t>zones d’intervention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366760" y="2331720"/>
            <a:ext cx="3246120" cy="20116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41080" y="2697480"/>
            <a:ext cx="2697480" cy="54864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defRPr sz="3600" b="1">
                <a:solidFill>
                  <a:srgbClr val="0099CC"/>
                </a:solidFill>
                <a:latin typeface="Arial"/>
              </a:defRPr>
            </a:pPr>
            <a:r>
              <a:t>95 %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14232" y="3520440"/>
            <a:ext cx="2560320" cy="54864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defRPr sz="1500" b="0">
                <a:solidFill>
                  <a:srgbClr val="566E7A"/>
                </a:solidFill>
                <a:latin typeface="Arial"/>
              </a:defRPr>
            </a:pPr>
            <a:r>
              <a:t>taux de réalisation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4892040"/>
            <a:ext cx="10378440" cy="640080"/>
          </a:xfrm>
          <a:prstGeom prst="roundRect">
            <a:avLst/>
          </a:prstGeom>
          <a:solidFill>
            <a:srgbClr val="F6FAFC"/>
          </a:solidFill>
          <a:ln w="10160">
            <a:solidFill>
              <a:srgbClr val="DCE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5102352"/>
            <a:ext cx="9326880" cy="2286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300" b="0">
                <a:solidFill>
                  <a:srgbClr val="566E7A"/>
                </a:solidFill>
                <a:latin typeface="Arial"/>
              </a:defRPr>
            </a:pPr>
            <a:r>
              <a:t>Note : indiquer la source, la période de référence et la méthode de calcul.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629400"/>
            <a:ext cx="12191695" cy="54864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144000" y="6629400"/>
            <a:ext cx="3047695" cy="54864"/>
          </a:xfrm>
          <a:prstGeom prst="rect">
            <a:avLst/>
          </a:prstGeom>
          <a:solidFill>
            <a:srgbClr val="99CC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6446520"/>
            <a:ext cx="6400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66E7A"/>
                </a:solidFill>
                <a:latin typeface="Arial"/>
              </a:defRPr>
            </a:pPr>
            <a:r>
              <a:t>AMSODE · Action Multisectorielle pour la Solidarité et le Développement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6424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566E7A"/>
                </a:solidFill>
                <a:latin typeface="Arial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rizontal_LOGO-Action_Multisectorielle_pour_la_Solidarite_et_le_Developpem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28600"/>
            <a:ext cx="1276516" cy="4114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868680"/>
            <a:ext cx="10607040" cy="6858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3400" b="1">
                <a:solidFill>
                  <a:srgbClr val="0E3042"/>
                </a:solidFill>
                <a:latin typeface="Arial"/>
              </a:defRPr>
            </a:pPr>
            <a:r>
              <a:t>Méthode de mise en œuvre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600200"/>
            <a:ext cx="9875520" cy="54864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500" b="0">
                <a:solidFill>
                  <a:srgbClr val="566E7A"/>
                </a:solidFill>
                <a:latin typeface="Arial"/>
              </a:defRPr>
            </a:pPr>
            <a:r>
              <a:t>Expliquer les étapes de l’intervention ou du projet de façon visuelle.</a:t>
            </a:r>
          </a:p>
        </p:txBody>
      </p:sp>
      <p:sp>
        <p:nvSpPr>
          <p:cNvPr id="5" name="Rectangle 4"/>
          <p:cNvSpPr/>
          <p:nvPr/>
        </p:nvSpPr>
        <p:spPr>
          <a:xfrm>
            <a:off x="1536192" y="3182112"/>
            <a:ext cx="2011680" cy="36576"/>
          </a:xfrm>
          <a:prstGeom prst="rect">
            <a:avLst/>
          </a:prstGeom>
          <a:solidFill>
            <a:srgbClr val="CDE1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4400" y="2926080"/>
            <a:ext cx="640080" cy="640080"/>
          </a:xfrm>
          <a:prstGeom prst="ellipse">
            <a:avLst/>
          </a:prstGeom>
          <a:solidFill>
            <a:srgbClr val="0099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3794760"/>
            <a:ext cx="2011680" cy="32004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600" b="1">
                <a:solidFill>
                  <a:srgbClr val="0E3042"/>
                </a:solidFill>
                <a:latin typeface="Arial"/>
              </a:defRPr>
            </a:pPr>
            <a:r>
              <a:t>Diagnostic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4160520"/>
            <a:ext cx="2011680" cy="5029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200" b="0">
                <a:solidFill>
                  <a:srgbClr val="566E7A"/>
                </a:solidFill>
                <a:latin typeface="Arial"/>
              </a:defRPr>
            </a:pPr>
            <a:r>
              <a:t>Description courte de l’étape.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25112" y="3182112"/>
            <a:ext cx="2011680" cy="36576"/>
          </a:xfrm>
          <a:prstGeom prst="rect">
            <a:avLst/>
          </a:prstGeom>
          <a:solidFill>
            <a:srgbClr val="CDE1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703320" y="2926080"/>
            <a:ext cx="640080" cy="640080"/>
          </a:xfrm>
          <a:prstGeom prst="ellipse">
            <a:avLst/>
          </a:prstGeom>
          <a:solidFill>
            <a:srgbClr val="99CC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3794760"/>
            <a:ext cx="2011680" cy="32004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600" b="1">
                <a:solidFill>
                  <a:srgbClr val="0E3042"/>
                </a:solidFill>
                <a:latin typeface="Arial"/>
              </a:defRPr>
            </a:pPr>
            <a:r>
              <a:t>Planification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4160520"/>
            <a:ext cx="2011680" cy="5029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200" b="0">
                <a:solidFill>
                  <a:srgbClr val="566E7A"/>
                </a:solidFill>
                <a:latin typeface="Arial"/>
              </a:defRPr>
            </a:pPr>
            <a:r>
              <a:t>Description courte de l’étape.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114031" y="3182112"/>
            <a:ext cx="2011680" cy="36576"/>
          </a:xfrm>
          <a:prstGeom prst="rect">
            <a:avLst/>
          </a:prstGeom>
          <a:solidFill>
            <a:srgbClr val="CDE1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492240" y="2926080"/>
            <a:ext cx="640080" cy="640080"/>
          </a:xfrm>
          <a:prstGeom prst="ellipse">
            <a:avLst/>
          </a:prstGeom>
          <a:solidFill>
            <a:srgbClr val="0099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46520" y="3794760"/>
            <a:ext cx="2011680" cy="32004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600" b="1">
                <a:solidFill>
                  <a:srgbClr val="0E3042"/>
                </a:solidFill>
                <a:latin typeface="Arial"/>
              </a:defRPr>
            </a:pPr>
            <a:r>
              <a:t>Mise en œuvre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46520" y="4160520"/>
            <a:ext cx="2011680" cy="5029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200" b="0">
                <a:solidFill>
                  <a:srgbClr val="566E7A"/>
                </a:solidFill>
                <a:latin typeface="Arial"/>
              </a:defRPr>
            </a:pPr>
            <a:r>
              <a:t>Description courte de l’étape.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902951" y="3182112"/>
            <a:ext cx="2011680" cy="36576"/>
          </a:xfrm>
          <a:prstGeom prst="rect">
            <a:avLst/>
          </a:prstGeom>
          <a:solidFill>
            <a:srgbClr val="CDE1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281159" y="2926080"/>
            <a:ext cx="640080" cy="640080"/>
          </a:xfrm>
          <a:prstGeom prst="ellipse">
            <a:avLst/>
          </a:prstGeom>
          <a:solidFill>
            <a:srgbClr val="99CC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5439" y="3794760"/>
            <a:ext cx="2011680" cy="32004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600" b="1">
                <a:solidFill>
                  <a:srgbClr val="0E3042"/>
                </a:solidFill>
                <a:latin typeface="Arial"/>
              </a:defRPr>
            </a:pPr>
            <a:r>
              <a:t>Suivi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35439" y="4160520"/>
            <a:ext cx="2011680" cy="5029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200" b="0">
                <a:solidFill>
                  <a:srgbClr val="566E7A"/>
                </a:solidFill>
                <a:latin typeface="Arial"/>
              </a:defRPr>
            </a:pPr>
            <a:r>
              <a:t>Description courte de l’étape.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6629400"/>
            <a:ext cx="12191695" cy="54864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144000" y="6629400"/>
            <a:ext cx="3047695" cy="54864"/>
          </a:xfrm>
          <a:prstGeom prst="rect">
            <a:avLst/>
          </a:prstGeom>
          <a:solidFill>
            <a:srgbClr val="99CC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02920" y="6446520"/>
            <a:ext cx="6400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66E7A"/>
                </a:solidFill>
                <a:latin typeface="Arial"/>
              </a:defRPr>
            </a:pPr>
            <a:r>
              <a:t>AMSODE · Action Multisectorielle pour la Solidarité et le Développement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6424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566E7A"/>
                </a:solidFill>
                <a:latin typeface="Arial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rizontal_LOGO-Action_Multisectorielle_pour_la_Solidarite_et_le_Developpem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28600"/>
            <a:ext cx="1276516" cy="4114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868680"/>
            <a:ext cx="10607040" cy="6858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3400" b="1">
                <a:solidFill>
                  <a:srgbClr val="0E3042"/>
                </a:solidFill>
                <a:latin typeface="Arial"/>
              </a:defRPr>
            </a:pPr>
            <a:r>
              <a:t>Plan d’action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600200"/>
            <a:ext cx="9875520" cy="54864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500" b="0">
                <a:solidFill>
                  <a:srgbClr val="566E7A"/>
                </a:solidFill>
                <a:latin typeface="Arial"/>
              </a:defRPr>
            </a:pPr>
            <a:r>
              <a:t>Tableau editable pour décisions, responsabilités et échéances.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2148840"/>
            <a:ext cx="2697480" cy="685800"/>
          </a:xfrm>
          <a:prstGeom prst="rect">
            <a:avLst/>
          </a:prstGeom>
          <a:solidFill>
            <a:srgbClr val="0099CC"/>
          </a:solidFill>
          <a:ln>
            <a:solidFill>
              <a:srgbClr val="DCE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86968" y="2350008"/>
            <a:ext cx="2514600" cy="2286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200" b="1">
                <a:solidFill>
                  <a:srgbClr val="FFFFFF"/>
                </a:solidFill>
                <a:latin typeface="Arial"/>
              </a:defRPr>
            </a:pPr>
            <a:r>
              <a:t>Action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3474720" y="2148840"/>
            <a:ext cx="2697480" cy="685800"/>
          </a:xfrm>
          <a:prstGeom prst="rect">
            <a:avLst/>
          </a:prstGeom>
          <a:solidFill>
            <a:srgbClr val="0099CC"/>
          </a:solidFill>
          <a:ln>
            <a:solidFill>
              <a:srgbClr val="DCE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584448" y="2350008"/>
            <a:ext cx="2514600" cy="2286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200" b="1">
                <a:solidFill>
                  <a:srgbClr val="FFFFFF"/>
                </a:solidFill>
                <a:latin typeface="Arial"/>
              </a:defRPr>
            </a:pPr>
            <a:r>
              <a:t>Responsable</a:t>
            </a:r>
          </a:p>
        </p:txBody>
      </p:sp>
      <p:sp>
        <p:nvSpPr>
          <p:cNvPr id="9" name="Rectangle 8"/>
          <p:cNvSpPr/>
          <p:nvPr/>
        </p:nvSpPr>
        <p:spPr>
          <a:xfrm>
            <a:off x="6172200" y="2148840"/>
            <a:ext cx="2697480" cy="685800"/>
          </a:xfrm>
          <a:prstGeom prst="rect">
            <a:avLst/>
          </a:prstGeom>
          <a:solidFill>
            <a:srgbClr val="0099CC"/>
          </a:solidFill>
          <a:ln>
            <a:solidFill>
              <a:srgbClr val="DCE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81928" y="2350008"/>
            <a:ext cx="2514600" cy="2286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200" b="1">
                <a:solidFill>
                  <a:srgbClr val="FFFFFF"/>
                </a:solidFill>
                <a:latin typeface="Arial"/>
              </a:defRPr>
            </a:pPr>
            <a:r>
              <a:t>Échéance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869680" y="2148840"/>
            <a:ext cx="2697480" cy="685800"/>
          </a:xfrm>
          <a:prstGeom prst="rect">
            <a:avLst/>
          </a:prstGeom>
          <a:solidFill>
            <a:srgbClr val="0099CC"/>
          </a:solidFill>
          <a:ln>
            <a:solidFill>
              <a:srgbClr val="DCE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79408" y="2350008"/>
            <a:ext cx="2514600" cy="2286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200" b="1">
                <a:solidFill>
                  <a:srgbClr val="FFFFFF"/>
                </a:solidFill>
                <a:latin typeface="Arial"/>
              </a:defRPr>
            </a:pPr>
            <a:r>
              <a:t>Statut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2834640"/>
            <a:ext cx="2697480" cy="685800"/>
          </a:xfrm>
          <a:prstGeom prst="rect">
            <a:avLst/>
          </a:prstGeom>
          <a:solidFill>
            <a:srgbClr val="F8FBFC"/>
          </a:solidFill>
          <a:ln>
            <a:solidFill>
              <a:srgbClr val="DCE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86968" y="3035808"/>
            <a:ext cx="2514600" cy="2286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200" b="0">
                <a:solidFill>
                  <a:srgbClr val="142630"/>
                </a:solidFill>
                <a:latin typeface="Arial"/>
              </a:defRPr>
            </a:pPr>
            <a:r>
              <a:t>Activité 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474720" y="2834640"/>
            <a:ext cx="2697480" cy="685800"/>
          </a:xfrm>
          <a:prstGeom prst="rect">
            <a:avLst/>
          </a:prstGeom>
          <a:solidFill>
            <a:srgbClr val="F8FBFC"/>
          </a:solidFill>
          <a:ln>
            <a:solidFill>
              <a:srgbClr val="DCE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84448" y="3035808"/>
            <a:ext cx="2514600" cy="2286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200" b="0">
                <a:solidFill>
                  <a:srgbClr val="142630"/>
                </a:solidFill>
                <a:latin typeface="Arial"/>
              </a:defRPr>
            </a:pPr>
            <a:r>
              <a:t>Nom / Service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72200" y="2834640"/>
            <a:ext cx="2697480" cy="685800"/>
          </a:xfrm>
          <a:prstGeom prst="rect">
            <a:avLst/>
          </a:prstGeom>
          <a:solidFill>
            <a:srgbClr val="F8FBFC"/>
          </a:solidFill>
          <a:ln>
            <a:solidFill>
              <a:srgbClr val="DCE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281928" y="3035808"/>
            <a:ext cx="2514600" cy="2286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200" b="0">
                <a:solidFill>
                  <a:srgbClr val="142630"/>
                </a:solidFill>
                <a:latin typeface="Arial"/>
              </a:defRPr>
            </a:pPr>
            <a:r>
              <a:t>JJ/MM/AAAA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869680" y="2834640"/>
            <a:ext cx="2697480" cy="685800"/>
          </a:xfrm>
          <a:prstGeom prst="rect">
            <a:avLst/>
          </a:prstGeom>
          <a:solidFill>
            <a:srgbClr val="F8FBFC"/>
          </a:solidFill>
          <a:ln>
            <a:solidFill>
              <a:srgbClr val="DCE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979408" y="3035808"/>
            <a:ext cx="2514600" cy="2286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200" b="0">
                <a:solidFill>
                  <a:srgbClr val="142630"/>
                </a:solidFill>
                <a:latin typeface="Arial"/>
              </a:defRPr>
            </a:pPr>
            <a:r>
              <a:t>À lancer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77240" y="3520440"/>
            <a:ext cx="2697480" cy="685800"/>
          </a:xfrm>
          <a:prstGeom prst="rect">
            <a:avLst/>
          </a:prstGeom>
          <a:solidFill>
            <a:srgbClr val="FFFFFF"/>
          </a:solidFill>
          <a:ln>
            <a:solidFill>
              <a:srgbClr val="DCE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86968" y="3721608"/>
            <a:ext cx="2514600" cy="2286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200" b="0">
                <a:solidFill>
                  <a:srgbClr val="142630"/>
                </a:solidFill>
                <a:latin typeface="Arial"/>
              </a:defRPr>
            </a:pPr>
            <a:r>
              <a:t>Activité 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474720" y="3520440"/>
            <a:ext cx="2697480" cy="685800"/>
          </a:xfrm>
          <a:prstGeom prst="rect">
            <a:avLst/>
          </a:prstGeom>
          <a:solidFill>
            <a:srgbClr val="FFFFFF"/>
          </a:solidFill>
          <a:ln>
            <a:solidFill>
              <a:srgbClr val="DCE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84448" y="3721608"/>
            <a:ext cx="2514600" cy="2286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200" b="0">
                <a:solidFill>
                  <a:srgbClr val="142630"/>
                </a:solidFill>
                <a:latin typeface="Arial"/>
              </a:defRPr>
            </a:pPr>
            <a:r>
              <a:t>Nom / Service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172200" y="3520440"/>
            <a:ext cx="2697480" cy="685800"/>
          </a:xfrm>
          <a:prstGeom prst="rect">
            <a:avLst/>
          </a:prstGeom>
          <a:solidFill>
            <a:srgbClr val="FFFFFF"/>
          </a:solidFill>
          <a:ln>
            <a:solidFill>
              <a:srgbClr val="DCE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281928" y="3721608"/>
            <a:ext cx="2514600" cy="2286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200" b="0">
                <a:solidFill>
                  <a:srgbClr val="142630"/>
                </a:solidFill>
                <a:latin typeface="Arial"/>
              </a:defRPr>
            </a:pPr>
            <a:r>
              <a:t>JJ/MM/AAAA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869680" y="3520440"/>
            <a:ext cx="2697480" cy="685800"/>
          </a:xfrm>
          <a:prstGeom prst="rect">
            <a:avLst/>
          </a:prstGeom>
          <a:solidFill>
            <a:srgbClr val="FFFFFF"/>
          </a:solidFill>
          <a:ln>
            <a:solidFill>
              <a:srgbClr val="DCE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979408" y="3721608"/>
            <a:ext cx="2514600" cy="2286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200" b="0">
                <a:solidFill>
                  <a:srgbClr val="142630"/>
                </a:solidFill>
                <a:latin typeface="Arial"/>
              </a:defRPr>
            </a:pPr>
            <a:r>
              <a:t>En cours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77240" y="4206240"/>
            <a:ext cx="2697480" cy="685800"/>
          </a:xfrm>
          <a:prstGeom prst="rect">
            <a:avLst/>
          </a:prstGeom>
          <a:solidFill>
            <a:srgbClr val="F8FBFC"/>
          </a:solidFill>
          <a:ln>
            <a:solidFill>
              <a:srgbClr val="DCE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86968" y="4407407"/>
            <a:ext cx="2514600" cy="2286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200" b="0">
                <a:solidFill>
                  <a:srgbClr val="142630"/>
                </a:solidFill>
                <a:latin typeface="Arial"/>
              </a:defRPr>
            </a:pPr>
            <a:r>
              <a:t>Activité 3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474720" y="4206240"/>
            <a:ext cx="2697480" cy="685800"/>
          </a:xfrm>
          <a:prstGeom prst="rect">
            <a:avLst/>
          </a:prstGeom>
          <a:solidFill>
            <a:srgbClr val="F8FBFC"/>
          </a:solidFill>
          <a:ln>
            <a:solidFill>
              <a:srgbClr val="DCE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84448" y="4407407"/>
            <a:ext cx="2514600" cy="2286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200" b="0">
                <a:solidFill>
                  <a:srgbClr val="142630"/>
                </a:solidFill>
                <a:latin typeface="Arial"/>
              </a:defRPr>
            </a:pPr>
            <a:r>
              <a:t>Nom / Service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172200" y="4206240"/>
            <a:ext cx="2697480" cy="685800"/>
          </a:xfrm>
          <a:prstGeom prst="rect">
            <a:avLst/>
          </a:prstGeom>
          <a:solidFill>
            <a:srgbClr val="F8FBFC"/>
          </a:solidFill>
          <a:ln>
            <a:solidFill>
              <a:srgbClr val="DCE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281928" y="4407407"/>
            <a:ext cx="2514600" cy="2286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200" b="0">
                <a:solidFill>
                  <a:srgbClr val="142630"/>
                </a:solidFill>
                <a:latin typeface="Arial"/>
              </a:defRPr>
            </a:pPr>
            <a:r>
              <a:t>JJ/MM/AAAA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869680" y="4206240"/>
            <a:ext cx="2697480" cy="685800"/>
          </a:xfrm>
          <a:prstGeom prst="rect">
            <a:avLst/>
          </a:prstGeom>
          <a:solidFill>
            <a:srgbClr val="F8FBFC"/>
          </a:solidFill>
          <a:ln>
            <a:solidFill>
              <a:srgbClr val="DCE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979408" y="4407407"/>
            <a:ext cx="2514600" cy="2286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200" b="0">
                <a:solidFill>
                  <a:srgbClr val="142630"/>
                </a:solidFill>
                <a:latin typeface="Arial"/>
              </a:defRPr>
            </a:pPr>
            <a:r>
              <a:t>Validé</a:t>
            </a:r>
          </a:p>
        </p:txBody>
      </p:sp>
      <p:sp>
        <p:nvSpPr>
          <p:cNvPr id="37" name="Rectangle 36"/>
          <p:cNvSpPr/>
          <p:nvPr/>
        </p:nvSpPr>
        <p:spPr>
          <a:xfrm>
            <a:off x="0" y="6629400"/>
            <a:ext cx="12191695" cy="54864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9144000" y="6629400"/>
            <a:ext cx="3047695" cy="54864"/>
          </a:xfrm>
          <a:prstGeom prst="rect">
            <a:avLst/>
          </a:prstGeom>
          <a:solidFill>
            <a:srgbClr val="99CC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02920" y="6446520"/>
            <a:ext cx="6400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66E7A"/>
                </a:solidFill>
                <a:latin typeface="Arial"/>
              </a:defRPr>
            </a:pPr>
            <a:r>
              <a:t>AMSODE · Action Multisectorielle pour la Solidarité et le Développement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06424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566E7A"/>
                </a:solidFill>
                <a:latin typeface="Arial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rizontal_LOGO-Action_Multisectorielle_pour_la_Solidarite_et_le_Developpem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28600"/>
            <a:ext cx="1276516" cy="4114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868680"/>
            <a:ext cx="10607040" cy="6858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3400" b="1">
                <a:solidFill>
                  <a:srgbClr val="0E3042"/>
                </a:solidFill>
                <a:latin typeface="Arial"/>
              </a:defRPr>
            </a:pPr>
            <a:r>
              <a:t>Témoignage / Success Story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2057400"/>
            <a:ext cx="4114800" cy="3337560"/>
          </a:xfrm>
          <a:prstGeom prst="roundRect">
            <a:avLst/>
          </a:prstGeom>
          <a:solidFill>
            <a:srgbClr val="EBF5F9"/>
          </a:solidFill>
          <a:ln w="12700">
            <a:solidFill>
              <a:srgbClr val="BED8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ight Triangle 4"/>
          <p:cNvSpPr/>
          <p:nvPr/>
        </p:nvSpPr>
        <p:spPr>
          <a:xfrm>
            <a:off x="3886200" y="2057400"/>
            <a:ext cx="1005840" cy="1005840"/>
          </a:xfrm>
          <a:prstGeom prst="rtTriangle">
            <a:avLst/>
          </a:prstGeom>
          <a:solidFill>
            <a:srgbClr val="99CC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3561588"/>
            <a:ext cx="3566160" cy="36576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defRPr sz="1300" b="0">
                <a:solidFill>
                  <a:srgbClr val="566E7A"/>
                </a:solidFill>
                <a:latin typeface="Arial"/>
              </a:defRPr>
            </a:pPr>
            <a:r>
              <a:t>Photo autorisée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49240" y="2240280"/>
            <a:ext cx="5715000" cy="10972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2500" b="1">
                <a:solidFill>
                  <a:srgbClr val="0E3042"/>
                </a:solidFill>
                <a:latin typeface="Arial"/>
              </a:defRPr>
            </a:pPr>
            <a:r>
              <a:t>« Insérer ici une citation courte, validée et recueillie avec consentement. 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40680" y="3703320"/>
            <a:ext cx="5303520" cy="173736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142630"/>
                </a:solidFill>
                <a:latin typeface="Arial"/>
              </a:defRPr>
            </a:pPr>
            <a:r>
              <a:t>Situation initiale</a:t>
            </a:r>
          </a:p>
          <a:p>
            <a:pPr>
              <a:spcAft>
                <a:spcPts val="800"/>
              </a:spcAft>
              <a:defRPr sz="1600">
                <a:solidFill>
                  <a:srgbClr val="142630"/>
                </a:solidFill>
                <a:latin typeface="Arial"/>
              </a:defRPr>
            </a:pPr>
            <a:r>
              <a:t>Intervention AMSODE</a:t>
            </a:r>
          </a:p>
          <a:p>
            <a:pPr>
              <a:spcAft>
                <a:spcPts val="800"/>
              </a:spcAft>
              <a:defRPr sz="1600">
                <a:solidFill>
                  <a:srgbClr val="142630"/>
                </a:solidFill>
                <a:latin typeface="Arial"/>
              </a:defRPr>
            </a:pPr>
            <a:r>
              <a:t>Changement observé</a:t>
            </a:r>
          </a:p>
          <a:p>
            <a:pPr>
              <a:spcAft>
                <a:spcPts val="800"/>
              </a:spcAft>
              <a:defRPr sz="1600">
                <a:solidFill>
                  <a:srgbClr val="142630"/>
                </a:solidFill>
                <a:latin typeface="Arial"/>
              </a:defRPr>
            </a:pPr>
            <a:r>
              <a:t>Perspectives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29400"/>
            <a:ext cx="12191695" cy="54864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9144000" y="6629400"/>
            <a:ext cx="3047695" cy="54864"/>
          </a:xfrm>
          <a:prstGeom prst="rect">
            <a:avLst/>
          </a:prstGeom>
          <a:solidFill>
            <a:srgbClr val="99CC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" y="6446520"/>
            <a:ext cx="6400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66E7A"/>
                </a:solidFill>
                <a:latin typeface="Arial"/>
              </a:defRPr>
            </a:pPr>
            <a:r>
              <a:t>AMSODE · Action Multisectorielle pour la Solidarité et le Développement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566E7A"/>
                </a:solidFill>
                <a:latin typeface="Arial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rizontal_LOGO-Action_Multisectorielle_pour_la_Solidarite_et_le_Developpem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28600"/>
            <a:ext cx="1276516" cy="4114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868680"/>
            <a:ext cx="10607040" cy="6858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3400" b="1">
                <a:solidFill>
                  <a:srgbClr val="0E3042"/>
                </a:solidFill>
                <a:latin typeface="Arial"/>
              </a:defRPr>
            </a:pPr>
            <a:r>
              <a:t>Zones d’intervention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600200"/>
            <a:ext cx="9875520" cy="54864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500" b="0">
                <a:solidFill>
                  <a:srgbClr val="566E7A"/>
                </a:solidFill>
                <a:latin typeface="Arial"/>
              </a:defRPr>
            </a:pPr>
            <a:r>
              <a:t>Carte simplifiée ou liste de localités à adapter selon le projet.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057400"/>
            <a:ext cx="6400800" cy="3566160"/>
          </a:xfrm>
          <a:prstGeom prst="roundRect">
            <a:avLst/>
          </a:prstGeom>
          <a:solidFill>
            <a:srgbClr val="EFF8FB"/>
          </a:solidFill>
          <a:ln w="10160">
            <a:solidFill>
              <a:srgbClr val="DCE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103120" y="2743200"/>
            <a:ext cx="164592" cy="164592"/>
          </a:xfrm>
          <a:prstGeom prst="ellipse">
            <a:avLst/>
          </a:prstGeom>
          <a:solidFill>
            <a:srgbClr val="0099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331720" y="2706624"/>
            <a:ext cx="1097280" cy="2286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100" b="1">
                <a:solidFill>
                  <a:srgbClr val="0E3042"/>
                </a:solidFill>
                <a:latin typeface="Arial"/>
              </a:defRPr>
            </a:pPr>
            <a:r>
              <a:t>Bamako</a:t>
            </a:r>
          </a:p>
        </p:txBody>
      </p:sp>
      <p:sp>
        <p:nvSpPr>
          <p:cNvPr id="8" name="Oval 7"/>
          <p:cNvSpPr/>
          <p:nvPr/>
        </p:nvSpPr>
        <p:spPr>
          <a:xfrm>
            <a:off x="3931920" y="2880360"/>
            <a:ext cx="164592" cy="164592"/>
          </a:xfrm>
          <a:prstGeom prst="ellipse">
            <a:avLst/>
          </a:prstGeom>
          <a:solidFill>
            <a:srgbClr val="99CC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60520" y="2843784"/>
            <a:ext cx="1097280" cy="2286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100" b="1">
                <a:solidFill>
                  <a:srgbClr val="0E3042"/>
                </a:solidFill>
                <a:latin typeface="Arial"/>
              </a:defRPr>
            </a:pPr>
            <a:r>
              <a:t>Mopti</a:t>
            </a:r>
          </a:p>
        </p:txBody>
      </p:sp>
      <p:sp>
        <p:nvSpPr>
          <p:cNvPr id="10" name="Oval 9"/>
          <p:cNvSpPr/>
          <p:nvPr/>
        </p:nvSpPr>
        <p:spPr>
          <a:xfrm>
            <a:off x="5074920" y="2468880"/>
            <a:ext cx="164592" cy="164592"/>
          </a:xfrm>
          <a:prstGeom prst="ellipse">
            <a:avLst/>
          </a:prstGeom>
          <a:solidFill>
            <a:srgbClr val="0099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03520" y="2432304"/>
            <a:ext cx="1097280" cy="2286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100" b="1">
                <a:solidFill>
                  <a:srgbClr val="0E3042"/>
                </a:solidFill>
                <a:latin typeface="Arial"/>
              </a:defRPr>
            </a:pPr>
            <a:r>
              <a:t>Gao</a:t>
            </a:r>
          </a:p>
        </p:txBody>
      </p:sp>
      <p:sp>
        <p:nvSpPr>
          <p:cNvPr id="12" name="Oval 11"/>
          <p:cNvSpPr/>
          <p:nvPr/>
        </p:nvSpPr>
        <p:spPr>
          <a:xfrm>
            <a:off x="3429000" y="4069080"/>
            <a:ext cx="164592" cy="164592"/>
          </a:xfrm>
          <a:prstGeom prst="ellipse">
            <a:avLst/>
          </a:prstGeom>
          <a:solidFill>
            <a:srgbClr val="99CC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57600" y="4032504"/>
            <a:ext cx="1097280" cy="2286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defRPr sz="1100" b="1">
                <a:solidFill>
                  <a:srgbClr val="0E3042"/>
                </a:solidFill>
                <a:latin typeface="Arial"/>
              </a:defRPr>
            </a:pPr>
            <a:r>
              <a:t>Tombouctou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35240" y="2057400"/>
            <a:ext cx="3520440" cy="35661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A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09560" y="2468880"/>
            <a:ext cx="2926080" cy="2240280"/>
          </a:xfrm>
          <a:prstGeom prst="rect">
            <a:avLst/>
          </a:prstGeom>
          <a:noFill/>
        </p:spPr>
        <p:txBody>
          <a:bodyPr wrap="square" lIns="73152">
            <a:spAutoFit/>
          </a:bodyPr>
          <a:lstStyle/>
          <a:p>
            <a:pPr>
              <a:spcAft>
                <a:spcPts val="800"/>
              </a:spcAft>
              <a:defRPr sz="1400">
                <a:solidFill>
                  <a:srgbClr val="142630"/>
                </a:solidFill>
                <a:latin typeface="Arial"/>
              </a:defRPr>
            </a:pPr>
            <a:r>
              <a:t>Région / district à renseigner</a:t>
            </a:r>
          </a:p>
          <a:p>
            <a:pPr>
              <a:spcAft>
                <a:spcPts val="800"/>
              </a:spcAft>
              <a:defRPr sz="1400">
                <a:solidFill>
                  <a:srgbClr val="142630"/>
                </a:solidFill>
                <a:latin typeface="Arial"/>
              </a:defRPr>
            </a:pPr>
            <a:r>
              <a:t>Activités principales</a:t>
            </a:r>
          </a:p>
          <a:p>
            <a:pPr>
              <a:spcAft>
                <a:spcPts val="800"/>
              </a:spcAft>
              <a:defRPr sz="1400">
                <a:solidFill>
                  <a:srgbClr val="142630"/>
                </a:solidFill>
                <a:latin typeface="Arial"/>
              </a:defRPr>
            </a:pPr>
            <a:r>
              <a:t>Partenaires impliqués</a:t>
            </a:r>
          </a:p>
          <a:p>
            <a:pPr>
              <a:spcAft>
                <a:spcPts val="800"/>
              </a:spcAft>
              <a:defRPr sz="1400">
                <a:solidFill>
                  <a:srgbClr val="142630"/>
                </a:solidFill>
                <a:latin typeface="Arial"/>
              </a:defRPr>
            </a:pPr>
            <a:r>
              <a:t>Période de couverture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629400"/>
            <a:ext cx="12191695" cy="54864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144000" y="6629400"/>
            <a:ext cx="3047695" cy="54864"/>
          </a:xfrm>
          <a:prstGeom prst="rect">
            <a:avLst/>
          </a:prstGeom>
          <a:solidFill>
            <a:srgbClr val="99CC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6446520"/>
            <a:ext cx="6400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66E7A"/>
                </a:solidFill>
                <a:latin typeface="Arial"/>
              </a:defRPr>
            </a:pPr>
            <a:r>
              <a:t>AMSODE · Action Multisectorielle pour la Solidarité et le Développement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6424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50">
                <a:solidFill>
                  <a:srgbClr val="566E7A"/>
                </a:solidFill>
                <a:latin typeface="Arial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99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217920"/>
            <a:ext cx="12191695" cy="640080"/>
          </a:xfrm>
          <a:prstGeom prst="rect">
            <a:avLst/>
          </a:prstGeom>
          <a:solidFill>
            <a:srgbClr val="99CC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Vertical_LOGO-Action_Multisectorielle_pour_la_Solidarite_et_le_Developpem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4920" y="777240"/>
            <a:ext cx="1648831" cy="10058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28800" y="2514600"/>
            <a:ext cx="8503920" cy="82296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defRPr sz="4200" b="1">
                <a:solidFill>
                  <a:srgbClr val="FFFFFF"/>
                </a:solidFill>
                <a:latin typeface="Arial"/>
              </a:defRPr>
            </a:pPr>
            <a:r>
              <a:t>Merci de votre attention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65960" y="3429000"/>
            <a:ext cx="8229600" cy="4114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defRPr sz="1800" b="0">
                <a:solidFill>
                  <a:srgbClr val="FFFFFF"/>
                </a:solidFill>
                <a:latin typeface="Arial"/>
              </a:defRPr>
            </a:pPr>
            <a:r>
              <a:t>Action Multisectorielle pour la Solidarité et le Développement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26080" y="4160520"/>
            <a:ext cx="6400800" cy="36576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defRPr sz="1400" b="0">
                <a:solidFill>
                  <a:srgbClr val="FFFFFF"/>
                </a:solidFill>
                <a:latin typeface="Arial"/>
              </a:defRPr>
            </a:pPr>
            <a:r>
              <a:t>[site web] · [e-mail institutionnel] · [téléphone]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